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56" r:id="rId5"/>
    <p:sldId id="277" r:id="rId6"/>
    <p:sldId id="258" r:id="rId7"/>
    <p:sldId id="290" r:id="rId8"/>
    <p:sldId id="293" r:id="rId9"/>
    <p:sldId id="294" r:id="rId10"/>
    <p:sldId id="295" r:id="rId11"/>
    <p:sldId id="296" r:id="rId12"/>
    <p:sldId id="297" r:id="rId13"/>
    <p:sldId id="298" r:id="rId14"/>
    <p:sldId id="299" r:id="rId15"/>
    <p:sldId id="300" r:id="rId16"/>
    <p:sldId id="301" r:id="rId17"/>
    <p:sldId id="262"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3204" autoAdjust="0"/>
  </p:normalViewPr>
  <p:slideViewPr>
    <p:cSldViewPr snapToGrid="0">
      <p:cViewPr varScale="1">
        <p:scale>
          <a:sx n="67" d="100"/>
          <a:sy n="67" d="100"/>
        </p:scale>
        <p:origin x="858" y="54"/>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1/20/2025</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g>
</file>

<file path=ppt/media/image29.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D97459-928D-109B-CDE8-B44205B3BB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2D7C13-3F05-F55B-12F4-EB87457F54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847ED7-97F3-DA78-70C2-105FF4EC4DD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3C1F56C-8573-967F-4967-4C8DA14C1B18}"/>
              </a:ext>
            </a:extLst>
          </p:cNvPr>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4179813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3B887-900B-29EC-AF96-5EF23F36FC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7592A4-9C7A-A65D-C081-BFA2325013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A6E708-DD1B-1036-A41F-542EBC8897B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CBCEE1B-E00F-3E08-9250-4DFACC48EE63}"/>
              </a:ext>
            </a:extLst>
          </p:cNvPr>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911564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3C027-73D0-8B60-BA5A-A7F4D8D16D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092F1-6BDA-6550-709A-CA0F6BD37C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28B505-9C15-A9BB-DFB4-E14469ADD6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0C80C69-7D85-B281-6AB4-4D4E9E3BA5EC}"/>
              </a:ext>
            </a:extLst>
          </p:cNvPr>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53435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8BC59-B1C2-52D1-85C6-E33AC3FC76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B12AF5-A76A-C959-1735-FAB4E5AE7E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059915-683B-18A3-35F3-33A892CC83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243B135-3D6C-48CD-CCDA-2959B48406F5}"/>
              </a:ext>
            </a:extLst>
          </p:cNvPr>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10245264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15</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C3364-2BF7-9D2A-1FD9-E9FBF2A802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224C62-43B5-3E93-AB40-5C686FA67D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4B83F2-AF98-2DBA-C0AA-73B13ADE553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43B9BAF-01B8-40A6-5389-4B99509A83EA}"/>
              </a:ext>
            </a:extLst>
          </p:cNvPr>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323912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215CE-7E4C-34E6-C628-BEC4123C5D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CB59D1-4845-C1A4-17D8-DCAE49F1F0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E0C498-B86B-E8D1-442A-A032B711D8D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DAC79B9-EEF8-F138-BADD-5127890DB29C}"/>
              </a:ext>
            </a:extLst>
          </p:cNvPr>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784711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96A945-F15A-64EA-CC22-EBD6E34253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2BC4EA-F5A4-323E-CD36-0F2965855C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A48F5E-F872-9DF5-D121-ED5187A7F94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7A8CB71-7743-A743-6112-03321D0530DF}"/>
              </a:ext>
            </a:extLst>
          </p:cNvPr>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584422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4D6397-37CD-CBE1-EDDA-29459DBB14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A81E1B-8AC5-E9B9-0910-2836B752FD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66C788-EF94-9B7D-9AEB-56378DE5C2E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A7F42AB-DACE-DF1E-3395-682F60EBCA8B}"/>
              </a:ext>
            </a:extLst>
          </p:cNvPr>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522008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1B7542-FF16-F94B-674E-F820059EF1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D5E30-D06F-765D-A401-3336F1B6B0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9CB541-AB47-D9BE-42B6-CB89137256C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E2EC009-24F4-70E3-1171-D1D7206E3022}"/>
              </a:ext>
            </a:extLst>
          </p:cNvPr>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25579878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mailto:anditogianugrah@gmail.com"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hyperlink" Target="https://www.linkedin.com/in/andi-togi-anugrah-s-199424162/" TargetMode="External"/><Relationship Id="rId4" Type="http://schemas.openxmlformats.org/officeDocument/2006/relationships/hyperlink" Target="https://github.com/kayros3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dirty="0"/>
              <a:t>Cuisine rating</a:t>
            </a:r>
            <a:br>
              <a:rPr lang="en-US" dirty="0"/>
            </a:br>
            <a:r>
              <a:rPr lang="en-US" sz="2800" dirty="0"/>
              <a:t>by : ANDI TOGI</a:t>
            </a:r>
            <a:endParaRPr lang="en-US" dirty="0"/>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04F63-9FFF-CAFD-3CDB-EE1FCD0FF1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A497A6-C871-E421-BC2D-16D0C74EDD94}"/>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B9FAFBA7-5278-3757-2327-146CF7B70D44}"/>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This visualization shows the overall dining experience ratings based on marital status.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It combines all factors, including service and food quality, for a holistic view.</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731C58E4-4B49-82E3-F2F6-3CBD0D0A7696}"/>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12AB7818-C15F-F491-C9E6-F110A0D790F5}"/>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64245706-9B4A-C11A-20C6-5760B7F9A4CC}"/>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3681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19CEA-9611-AED4-594E-42FEBF78F8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2CD0AF-E13F-D8AC-89A4-36C67A37F9D2}"/>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C81A54BF-D402-86BB-8E61-08EE26E88745}"/>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This box plot shows service ratings based on different activities or professions.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It helps identify if certain professions or activities affect perceptions of service quality.</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9E58A72E-216C-6547-46C6-2292A5CA6888}"/>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9E8F17F0-9B5E-2E0E-2E44-FBF48DDAFD01}"/>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6E8E317A-21DD-0012-E0FE-58421FB3E29F}"/>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9222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CE3CCB-0000-CE30-9ED7-EC7D739539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5C2659-24D6-43FA-01B8-559C9177FAF1}"/>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DFA55444-2630-CC84-7E04-FFE9C99DABA1}"/>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This plot shows how different activities or professions rate the food quality.</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It reveals if there are variations in food ratings based on what people do or their jobs.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0295952D-430E-813A-4850-4AF5623C8E38}"/>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E44C79F2-E2ED-C1C3-3A29-41FAA43B2F1A}"/>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D2FF8F76-D3D1-ADC2-C28E-C30A8BA8E7F0}"/>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5835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77D12-4ACA-2EB2-1FA5-1B9D35A913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D3930C-7E31-3AC3-84E0-C3E33285448B}"/>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DC5645F4-980B-1AC5-D26A-04BB103FCF98}"/>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This visualization combines all aspects to show the overall ratings based on different activities or professions.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It provides a comprehensive understanding of how different groups perceive their dining experiences.</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09AA5779-8FEE-B14F-3B1A-B6EC36EAA8D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8CD838F7-4F86-36AA-1306-134B1D6E203D}"/>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4AC50B04-9118-BC93-762D-EFFDBF2B7B9B}"/>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3673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1073151"/>
          </a:xfrm>
        </p:spPr>
        <p:txBody>
          <a:bodyPr/>
          <a:lstStyle/>
          <a:p>
            <a:r>
              <a:rPr lang="en-US" dirty="0"/>
              <a:t>CONCLUSIONS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799498" y="2201863"/>
            <a:ext cx="7615274" cy="1498600"/>
          </a:xfrm>
        </p:spPr>
        <p:txBody>
          <a:bodyPr>
            <a:normAutofit/>
          </a:bodyPr>
          <a:lstStyle/>
          <a:p>
            <a:r>
              <a:rPr lang="en-US" dirty="0"/>
              <a:t>THE RESULTS OF THE ANALYSIS THAT HAS BEEN CARRIED OUT ARE LISTED IN THE RESULT ANALYST AND I HAVE PROVIDED INTERESTING INSIGHTS AND BECOME A COMPANY DECISION.</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6386020" y="743617"/>
            <a:ext cx="5528217" cy="268538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6949533" y="4828031"/>
            <a:ext cx="5528217" cy="2029969"/>
          </a:xfrm>
        </p:spPr>
        <p:txBody>
          <a:bodyPr bIns="0">
            <a:normAutofit fontScale="47500" lnSpcReduction="20000"/>
          </a:bodyPr>
          <a:lstStyle/>
          <a:p>
            <a:r>
              <a:rPr lang="en-US" sz="2600" dirty="0">
                <a:solidFill>
                  <a:schemeClr val="bg1"/>
                </a:solidFill>
              </a:rPr>
              <a:t>Andi Togi</a:t>
            </a:r>
          </a:p>
          <a:p>
            <a:r>
              <a:rPr lang="en-US" sz="2600" dirty="0">
                <a:solidFill>
                  <a:schemeClr val="bg1"/>
                </a:solidFill>
              </a:rPr>
              <a:t>082370725722 </a:t>
            </a:r>
          </a:p>
          <a:p>
            <a:r>
              <a:rPr lang="en-US" sz="2600" dirty="0">
                <a:solidFill>
                  <a:schemeClr val="bg1"/>
                </a:solidFill>
              </a:rPr>
              <a:t>Reach out through email at ( </a:t>
            </a:r>
            <a:r>
              <a:rPr lang="en-US" sz="2600" dirty="0">
                <a:solidFill>
                  <a:schemeClr val="bg1"/>
                </a:solidFill>
                <a:hlinkClick r:id="rId3">
                  <a:extLst>
                    <a:ext uri="{A12FA001-AC4F-418D-AE19-62706E023703}">
                      <ahyp:hlinkClr xmlns:ahyp="http://schemas.microsoft.com/office/drawing/2018/hyperlinkcolor" val="tx"/>
                    </a:ext>
                  </a:extLst>
                </a:hlinkClick>
              </a:rPr>
              <a:t>anditogianugrah@gmail.com</a:t>
            </a:r>
            <a:r>
              <a:rPr lang="en-US" sz="2600" dirty="0">
                <a:solidFill>
                  <a:schemeClr val="bg1"/>
                </a:solidFill>
              </a:rPr>
              <a:t> )Let's connect!​</a:t>
            </a:r>
          </a:p>
          <a:p>
            <a:r>
              <a:rPr lang="en-US" sz="2600" dirty="0">
                <a:solidFill>
                  <a:schemeClr val="bg1"/>
                </a:solidFill>
                <a:hlinkClick r:id="rId4">
                  <a:extLst>
                    <a:ext uri="{A12FA001-AC4F-418D-AE19-62706E023703}">
                      <ahyp:hlinkClr xmlns:ahyp="http://schemas.microsoft.com/office/drawing/2018/hyperlinkcolor" val="tx"/>
                    </a:ext>
                  </a:extLst>
                </a:hlinkClick>
              </a:rPr>
              <a:t>https://github.com/kayros30</a:t>
            </a:r>
            <a:endParaRPr lang="en-US" sz="2600" dirty="0">
              <a:solidFill>
                <a:schemeClr val="bg1"/>
              </a:solidFill>
            </a:endParaRPr>
          </a:p>
          <a:p>
            <a:r>
              <a:rPr lang="en-US" sz="2600" dirty="0">
                <a:solidFill>
                  <a:schemeClr val="bg1"/>
                </a:solidFill>
                <a:hlinkClick r:id="rId5">
                  <a:extLst>
                    <a:ext uri="{A12FA001-AC4F-418D-AE19-62706E023703}">
                      <ahyp:hlinkClr xmlns:ahyp="http://schemas.microsoft.com/office/drawing/2018/hyperlinkcolor" val="tx"/>
                    </a:ext>
                  </a:extLst>
                </a:hlinkClick>
              </a:rPr>
              <a:t>https://www.linkedin.com/in/andi-togi-anugrah-s-199424162/</a:t>
            </a:r>
            <a:endParaRPr lang="en-US" sz="2600" dirty="0">
              <a:solidFill>
                <a:schemeClr val="bg1"/>
              </a:solidFill>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Data card</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a:normAutofit fontScale="92500" lnSpcReduction="20000"/>
          </a:bodyPr>
          <a:lstStyle/>
          <a:p>
            <a:r>
              <a:rPr lang="en-US" dirty="0"/>
              <a:t>Cuisine rating is an assessment or evaluation of different types of cuisines from around the world based on their quality, taste, and popularity. This rating is usually done by culinary experts, food critics, or a community of food lovers.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746171" y="122174"/>
            <a:ext cx="6449786" cy="1076451"/>
          </a:xfrm>
        </p:spPr>
        <p:txBody>
          <a:bodyPr>
            <a:normAutofit/>
          </a:bodyPr>
          <a:lstStyle/>
          <a:p>
            <a:r>
              <a:rPr lang="en-US" dirty="0"/>
              <a:t>Key indicator</a:t>
            </a:r>
          </a:p>
        </p:txBody>
      </p:sp>
      <p:sp>
        <p:nvSpPr>
          <p:cNvPr id="3" name="Subtitle 2">
            <a:extLst>
              <a:ext uri="{FF2B5EF4-FFF2-40B4-BE49-F238E27FC236}">
                <a16:creationId xmlns:a16="http://schemas.microsoft.com/office/drawing/2014/main" id="{344A8221-3303-DD94-81E2-461880843AE7}"/>
              </a:ext>
            </a:extLst>
          </p:cNvPr>
          <p:cNvSpPr>
            <a:spLocks noGrp="1"/>
          </p:cNvSpPr>
          <p:nvPr>
            <p:ph type="subTitle" idx="1"/>
          </p:nvPr>
        </p:nvSpPr>
        <p:spPr>
          <a:xfrm>
            <a:off x="4741441" y="1281291"/>
            <a:ext cx="6449785" cy="2907372"/>
          </a:xfrm>
        </p:spPr>
        <p:txBody>
          <a:bodyPr>
            <a:noAutofit/>
          </a:bodyPr>
          <a:lstStyle/>
          <a:p>
            <a:r>
              <a:rPr lang="en-US" sz="1800" b="1" dirty="0"/>
              <a:t>Some questions can be answered as:</a:t>
            </a:r>
          </a:p>
          <a:p>
            <a:r>
              <a:rPr lang="en-US" sz="1800" b="1" dirty="0"/>
              <a:t>Q1: Visualizing food ratings according to their origin across both gender categories</a:t>
            </a:r>
          </a:p>
          <a:p>
            <a:r>
              <a:rPr lang="en-US" sz="1800" b="1" dirty="0"/>
              <a:t>Q2: Service comparison &amp; preference ranking, etc. etc.</a:t>
            </a:r>
          </a:p>
          <a:p>
            <a:r>
              <a:rPr lang="en-US" sz="1800" b="1" dirty="0"/>
              <a:t>Q3: Visualizing based on other criteria like marital status or profession of the ratings they give.</a:t>
            </a:r>
            <a:endParaRPr lang="en-ID" sz="1800" b="1" dirty="0"/>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4294967295"/>
          </p:nvPr>
        </p:nvPicPr>
        <p:blipFill>
          <a:blip r:embed="rId3"/>
          <a:srcRect l="24936" r="24936"/>
          <a:stretch/>
        </p:blipFill>
        <p:spPr>
          <a:xfrm rot="10800000">
            <a:off x="0" y="762000"/>
            <a:ext cx="4076700" cy="6096000"/>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547944" y="1629733"/>
            <a:ext cx="6594768" cy="5599742"/>
          </a:xfrm>
        </p:spPr>
        <p:txBody>
          <a:bodyPr>
            <a:normAutofit fontScale="70000" lnSpcReduction="20000"/>
          </a:bodyPr>
          <a:lstStyle/>
          <a:p>
            <a:pPr>
              <a:lnSpc>
                <a:spcPts val="1425"/>
              </a:lnSpc>
            </a:pPr>
            <a:r>
              <a:rPr lang="en-US" dirty="0">
                <a:solidFill>
                  <a:srgbClr val="CCCCCC"/>
                </a:solidFill>
                <a:latin typeface="Consolas" panose="020B0609020204030204" pitchFamily="49" charset="0"/>
              </a:rPr>
              <a:t>Q1.	</a:t>
            </a:r>
            <a:r>
              <a:rPr lang="en-US" b="0" dirty="0">
                <a:solidFill>
                  <a:srgbClr val="CCCCCC"/>
                </a:solidFill>
                <a:effectLst/>
                <a:latin typeface="Consolas" panose="020B0609020204030204" pitchFamily="49" charset="0"/>
              </a:rPr>
              <a:t>The graph we have created is a box plot that shows the distribution of food ratings by cuisines and differentiated by gender. Here is an explanation of the main elements in this graph:</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X-axis (Horizontal): On the X-axis, we have the different cuisines displayed as categories. Each box represents one type of cuisine.</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Y (Vertical) Axis: On the Y-axis, we have the food rating. This rating shows how well the food was rated by the respondents.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Boxes: Each box represents the distribution of food ratings for a type of cuisine in a particular category (e.g. Italian cuisine, Japanese cuisine, etc.). The box shows the interquartile range (IQR), which is the distance between the first quartile (Q1) and the third quartile (Q3).</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Median: The thick line inside each box indicates the median food rating for that cuisine type. The median is the middle value of the data.</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1DFE730E-30E7-DA99-A3EE-ACB889D161E9}"/>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752FDA21-768F-9929-E6D6-D78CD4F8EA24}"/>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539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5E75A-BB16-32BB-FC86-9F7264EDE5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2EA1F4-540A-4DED-3EF3-8EEE61D7CD10}"/>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4756EE4D-240D-95F7-903F-5C46E77F0DD1}"/>
              </a:ext>
            </a:extLst>
          </p:cNvPr>
          <p:cNvSpPr>
            <a:spLocks noGrp="1"/>
          </p:cNvSpPr>
          <p:nvPr>
            <p:ph type="subTitle" idx="1"/>
          </p:nvPr>
        </p:nvSpPr>
        <p:spPr>
          <a:xfrm>
            <a:off x="4547944" y="1457325"/>
            <a:ext cx="6594768" cy="5772150"/>
          </a:xfrm>
        </p:spPr>
        <p:txBody>
          <a:bodyPr>
            <a:normAutofit fontScale="55000" lnSpcReduction="20000"/>
          </a:bodyPr>
          <a:lstStyle/>
          <a:p>
            <a:pPr>
              <a:lnSpc>
                <a:spcPts val="1425"/>
              </a:lnSpc>
            </a:pPr>
            <a:r>
              <a:rPr lang="en-US" b="0" dirty="0">
                <a:solidFill>
                  <a:srgbClr val="CCCCCC"/>
                </a:solidFill>
                <a:effectLst/>
                <a:latin typeface="Consolas" panose="020B0609020204030204" pitchFamily="49" charset="0"/>
              </a:rPr>
              <a:t>Q1.	Whiskers: Lines extending from the top and bottom of the box show the range of data outside the first and third quartiles, but still within 1.5 times the IQR of the quartiles.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Outliers: The dots outside the whisker line are values that are considered outliers, i.e. data that is significantly different from the main distribution.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Color: Box and line colors are differentiated by gender. For example, blue boxes are for men and red boxes are for women.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Chart Title: The title of the graph indicates that we are looking at food ratings by origin and gender.</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With this visualization, we can easily see the difference in the distribution of food ratings between different types of cuisines and how those ratings differ by gender. For example, we might see that Japanese cuisine has consistently higher ratings than other cuisines, or that there is a noticeable difference in ratings between men and women for certain types of cuisine.</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9BABD95C-ED75-055B-544D-4123CE51F0AE}"/>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0155AF25-0995-B0AB-F944-690B2847A32F}"/>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460E9BDA-C533-76A7-6597-86BC9E0B8A88}"/>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966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EF2888-BA8D-E307-6BFA-A249D99999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9B2A1C-EA99-1C1C-5EE7-94F9C8C3426F}"/>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6B530F20-5F39-2378-8D4B-D52172A0C252}"/>
              </a:ext>
            </a:extLst>
          </p:cNvPr>
          <p:cNvSpPr>
            <a:spLocks noGrp="1"/>
          </p:cNvSpPr>
          <p:nvPr>
            <p:ph type="subTitle" idx="1"/>
          </p:nvPr>
        </p:nvSpPr>
        <p:spPr>
          <a:xfrm>
            <a:off x="4547944" y="1457325"/>
            <a:ext cx="6594768" cy="5772150"/>
          </a:xfrm>
        </p:spPr>
        <p:txBody>
          <a:bodyPr>
            <a:normAutofit fontScale="55000" lnSpcReduction="20000"/>
          </a:bodyPr>
          <a:lstStyle/>
          <a:p>
            <a:pPr>
              <a:lnSpc>
                <a:spcPts val="1425"/>
              </a:lnSpc>
            </a:pPr>
            <a:r>
              <a:rPr lang="en-US" b="0" dirty="0">
                <a:solidFill>
                  <a:srgbClr val="CCCCCC"/>
                </a:solidFill>
                <a:effectLst/>
                <a:latin typeface="Consolas" panose="020B0609020204030204" pitchFamily="49" charset="0"/>
              </a:rPr>
              <a:t>Q2.	Service Rating vs. Overall Rating</a:t>
            </a:r>
          </a:p>
          <a:p>
            <a:pPr>
              <a:lnSpc>
                <a:spcPts val="1425"/>
              </a:lnSpc>
            </a:pPr>
            <a:r>
              <a:rPr lang="en-US" b="0" dirty="0">
                <a:solidFill>
                  <a:srgbClr val="CCCCCC"/>
                </a:solidFill>
                <a:effectLst/>
                <a:latin typeface="Consolas" panose="020B0609020204030204" pitchFamily="49" charset="0"/>
              </a:rPr>
              <a:t>Service Rating: This column shows how customers perceive the quality of service they received. It's important because good service can enhance the dining experience.</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Overall Rating: This column captures the customer's overall satisfaction with their dining experience, which includes factors like food quality, service, ambiance, etc.</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Comparison: Comparing these two ratings helps us understand how service quality impacts the overall dining experience. For example, even if the food is great, poor service might lead to a lower overall rating.</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Service Rating by Cuisine</a:t>
            </a:r>
          </a:p>
          <a:p>
            <a:pPr>
              <a:lnSpc>
                <a:spcPts val="1425"/>
              </a:lnSpc>
            </a:pPr>
            <a:r>
              <a:rPr lang="en-US" b="0" dirty="0">
                <a:solidFill>
                  <a:srgbClr val="CCCCCC"/>
                </a:solidFill>
                <a:effectLst/>
                <a:latin typeface="Consolas" panose="020B0609020204030204" pitchFamily="49" charset="0"/>
              </a:rPr>
              <a:t>Service Rating: Again, this is about the quality of service.</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Cuisine: Different types of cuisine (like Italian, Chinese, Japanese, etc.) being compared.</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Comparison: This comparison shows us if certain cuisines tend to have better or worse service ratings. It can help identify if specific types of restaurants are consistently providing better service.</a:t>
            </a:r>
          </a:p>
          <a:p>
            <a:pPr>
              <a:lnSpc>
                <a:spcPts val="1425"/>
              </a:lnSpc>
            </a:pPr>
            <a:r>
              <a:rPr lang="en-US" b="0" dirty="0">
                <a:solidFill>
                  <a:srgbClr val="CCCCCC"/>
                </a:solidFill>
                <a:effectLst/>
                <a:latin typeface="Consolas" panose="020B0609020204030204" pitchFamily="49" charset="0"/>
              </a:rPr>
              <a:t>Food Rating by Cuisine</a:t>
            </a:r>
          </a:p>
          <a:p>
            <a:pPr>
              <a:lnSpc>
                <a:spcPts val="1425"/>
              </a:lnSpc>
            </a:pPr>
            <a:r>
              <a:rPr lang="en-US" b="0" dirty="0">
                <a:solidFill>
                  <a:srgbClr val="CCCCCC"/>
                </a:solidFill>
                <a:effectLst/>
                <a:latin typeface="Consolas" panose="020B0609020204030204" pitchFamily="49" charset="0"/>
              </a:rPr>
              <a:t>Food Rating: This is specific to the quality of the food served.</a:t>
            </a: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97EB7E89-1B71-15E8-ED37-ECA066F51B90}"/>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646C21AD-E781-52AD-6ADA-25FEB4B06E88}"/>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A8B381CB-214C-E9E1-FFAE-21FC1B47A1D2}"/>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1486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C52B86-FB54-FA0A-74FA-9BF1A20DD4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3FA273-FD6A-DC1F-A872-8AF38973AED4}"/>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CD2D089E-878D-7FC7-19E1-367321B62E9B}"/>
              </a:ext>
            </a:extLst>
          </p:cNvPr>
          <p:cNvSpPr>
            <a:spLocks noGrp="1"/>
          </p:cNvSpPr>
          <p:nvPr>
            <p:ph type="subTitle" idx="1"/>
          </p:nvPr>
        </p:nvSpPr>
        <p:spPr>
          <a:xfrm>
            <a:off x="4547944" y="1457325"/>
            <a:ext cx="7644056" cy="5772150"/>
          </a:xfrm>
        </p:spPr>
        <p:txBody>
          <a:bodyPr>
            <a:normAutofit fontScale="55000" lnSpcReduction="20000"/>
          </a:bodyPr>
          <a:lstStyle/>
          <a:p>
            <a:pPr>
              <a:lnSpc>
                <a:spcPts val="1425"/>
              </a:lnSpc>
            </a:pPr>
            <a:r>
              <a:rPr lang="en-US" b="0" dirty="0">
                <a:solidFill>
                  <a:srgbClr val="CCCCCC"/>
                </a:solidFill>
                <a:effectLst/>
                <a:latin typeface="Consolas" panose="020B0609020204030204" pitchFamily="49" charset="0"/>
              </a:rPr>
              <a:t>Q2.	Cuisine: As above, this includes various types of cuisine.</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Comparison: By comparing food ratings across different cuisines, we can see which types of cuisine are generally preferred by customers. For example, Japanese cuisine might have higher food ratings than Italian cuisine.</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Overall Rating by Cuisine</a:t>
            </a:r>
          </a:p>
          <a:p>
            <a:pPr>
              <a:lnSpc>
                <a:spcPts val="1425"/>
              </a:lnSpc>
            </a:pPr>
            <a:r>
              <a:rPr lang="en-US" b="0" dirty="0">
                <a:solidFill>
                  <a:srgbClr val="CCCCCC"/>
                </a:solidFill>
                <a:effectLst/>
                <a:latin typeface="Consolas" panose="020B0609020204030204" pitchFamily="49" charset="0"/>
              </a:rPr>
              <a:t>Overall Rating: This is the holistic view of the dining experience.</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Cuisine: Different types of cuisine.</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Comparison: This gives a complete picture of how different cuisines are rated considering all aspects like food, service, ambiance, etc. It can help identify the most popular cuisines.</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Using Gender in Comparisons</a:t>
            </a:r>
          </a:p>
          <a:p>
            <a:pPr>
              <a:lnSpc>
                <a:spcPts val="1425"/>
              </a:lnSpc>
            </a:pPr>
            <a:r>
              <a:rPr lang="en-US" b="0" dirty="0">
                <a:solidFill>
                  <a:srgbClr val="CCCCCC"/>
                </a:solidFill>
                <a:effectLst/>
                <a:latin typeface="Consolas" panose="020B0609020204030204" pitchFamily="49" charset="0"/>
              </a:rPr>
              <a:t>Gender: By including gender in these comparisons, we can see if there are differences in how men and women rate their dining experiences. This can provide insights into customer preferences and help tailor services accordingly.</a:t>
            </a: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These visualizations give a detailed view of the data, highlighting differences in perceptions based on gender, cuisine types, and various ratings. If you need further analysis or want to compare other attributes, feel free to ask!</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2F170888-B547-5315-5ACA-F7498A1391A1}"/>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B8E4C23A-8A42-81CD-C33E-5497F6960CB1}"/>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4B708251-EF77-572F-1728-0194C0412265}"/>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451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E21C23-737A-6764-E079-23ABCB4B38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803F97-074E-9960-8957-A9E844E40ECD}"/>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B9E147CF-A0BB-D2ED-1C25-45832D200ABC}"/>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The box plot displays the distribution of service ratings based on marital status and gender. This allows you to observe any significant differences in service ratings between single and married customers.</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If there's anything more you'd like to delve into or explore with your data, just let me know!</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B5011E6C-D9D9-4139-13AD-3A4F9F2A1B91}"/>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D0052F2B-F731-0776-EBF6-B0FF130CE80E}"/>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66405183-89EB-BBDE-70E8-5B9D49817CCF}"/>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4384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3CADC-F1B3-DB86-7A16-CFC527B52D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2A0B9F-B95D-7420-CDB6-BBC5E8D9DB6A}"/>
              </a:ext>
            </a:extLst>
          </p:cNvPr>
          <p:cNvSpPr>
            <a:spLocks noGrp="1"/>
          </p:cNvSpPr>
          <p:nvPr>
            <p:ph type="ctrTitle"/>
          </p:nvPr>
        </p:nvSpPr>
        <p:spPr>
          <a:xfrm>
            <a:off x="4547944" y="231806"/>
            <a:ext cx="6594768" cy="1089251"/>
          </a:xfrm>
        </p:spPr>
        <p:txBody>
          <a:bodyPr>
            <a:normAutofit/>
          </a:bodyPr>
          <a:lstStyle/>
          <a:p>
            <a:r>
              <a:rPr lang="en-US" dirty="0"/>
              <a:t>analysis result​</a:t>
            </a:r>
          </a:p>
        </p:txBody>
      </p:sp>
      <p:sp>
        <p:nvSpPr>
          <p:cNvPr id="3" name="Subtitle 2">
            <a:extLst>
              <a:ext uri="{FF2B5EF4-FFF2-40B4-BE49-F238E27FC236}">
                <a16:creationId xmlns:a16="http://schemas.microsoft.com/office/drawing/2014/main" id="{32E84CB7-06FB-8AF0-0A36-7CA8C9334EF1}"/>
              </a:ext>
            </a:extLst>
          </p:cNvPr>
          <p:cNvSpPr>
            <a:spLocks noGrp="1"/>
          </p:cNvSpPr>
          <p:nvPr>
            <p:ph type="subTitle" idx="1"/>
          </p:nvPr>
        </p:nvSpPr>
        <p:spPr>
          <a:xfrm>
            <a:off x="4547944" y="1457325"/>
            <a:ext cx="7644056" cy="5772150"/>
          </a:xfrm>
        </p:spPr>
        <p:txBody>
          <a:bodyPr>
            <a:normAutofit/>
          </a:bodyPr>
          <a:lstStyle/>
          <a:p>
            <a:pPr>
              <a:lnSpc>
                <a:spcPts val="1425"/>
              </a:lnSpc>
            </a:pPr>
            <a:r>
              <a:rPr lang="en-US" b="0" dirty="0">
                <a:solidFill>
                  <a:srgbClr val="CCCCCC"/>
                </a:solidFill>
                <a:effectLst/>
                <a:latin typeface="Consolas" panose="020B0609020204030204" pitchFamily="49" charset="0"/>
              </a:rPr>
              <a:t>Q3.	Explanation:</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This plot helps compare how different marital statuses rate the food quality.</a:t>
            </a:r>
          </a:p>
          <a:p>
            <a:pPr>
              <a:lnSpc>
                <a:spcPts val="1425"/>
              </a:lnSpc>
            </a:pPr>
            <a:br>
              <a:rPr lang="en-US" b="0" dirty="0">
                <a:solidFill>
                  <a:srgbClr val="CCCCCC"/>
                </a:solidFill>
                <a:effectLst/>
                <a:latin typeface="Consolas" panose="020B0609020204030204" pitchFamily="49" charset="0"/>
              </a:rPr>
            </a:br>
            <a:r>
              <a:rPr lang="en-US" b="0" dirty="0">
                <a:solidFill>
                  <a:srgbClr val="CCCCCC"/>
                </a:solidFill>
                <a:effectLst/>
                <a:latin typeface="Consolas" panose="020B0609020204030204" pitchFamily="49" charset="0"/>
              </a:rPr>
              <a:t>It reveals if single or married customers have different perceptions of food quality.</a:t>
            </a: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a:lnSpc>
                <a:spcPts val="1425"/>
              </a:lnSpc>
            </a:pP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pic>
        <p:nvPicPr>
          <p:cNvPr id="13" name="Picture Placeholder 12" descr="Low angle view of tall buildings">
            <a:extLst>
              <a:ext uri="{FF2B5EF4-FFF2-40B4-BE49-F238E27FC236}">
                <a16:creationId xmlns:a16="http://schemas.microsoft.com/office/drawing/2014/main" id="{162F0F41-7019-9FCB-FCB7-B55551CEDC9F}"/>
              </a:ext>
            </a:extLst>
          </p:cNvPr>
          <p:cNvPicPr>
            <a:picLocks noGrp="1" noChangeAspect="1"/>
          </p:cNvPicPr>
          <p:nvPr>
            <p:ph type="pic" sz="quarter" idx="13"/>
          </p:nvPr>
        </p:nvPicPr>
        <p:blipFill>
          <a:blip r:embed="rId3"/>
          <a:srcRect l="43" r="43"/>
          <a:stretch/>
        </p:blipFill>
        <p:spPr>
          <a:xfrm>
            <a:off x="0" y="-1"/>
            <a:ext cx="4076118" cy="6096678"/>
          </a:xfrm>
        </p:spPr>
      </p:pic>
      <p:sp>
        <p:nvSpPr>
          <p:cNvPr id="44" name="Oval 43">
            <a:extLst>
              <a:ext uri="{FF2B5EF4-FFF2-40B4-BE49-F238E27FC236}">
                <a16:creationId xmlns:a16="http://schemas.microsoft.com/office/drawing/2014/main" id="{2DDF5A60-4DE3-6D51-02B2-8BCA9CDE59CE}"/>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3" name="Straight Connector 42">
            <a:extLst>
              <a:ext uri="{FF2B5EF4-FFF2-40B4-BE49-F238E27FC236}">
                <a16:creationId xmlns:a16="http://schemas.microsoft.com/office/drawing/2014/main" id="{F8BDC9FD-AF60-3376-B551-0B25F87EB8B2}"/>
              </a:ext>
              <a:ext uri="{C183D7F6-B498-43B3-948B-1728B52AA6E4}">
                <adec:decorative xmlns:adec="http://schemas.microsoft.com/office/drawing/2017/decorative" val="1"/>
              </a:ext>
            </a:extLst>
          </p:cNvPr>
          <p:cNvCxnSpPr>
            <a:cxnSpLocks/>
          </p:cNvCxnSpPr>
          <p:nvPr/>
        </p:nvCxnSpPr>
        <p:spPr>
          <a:xfrm>
            <a:off x="-97971" y="1909602"/>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529232"/>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{FB85F50C-6A85-4B4B-972E-6C892D419063}tf33968143_win32</Template>
  <TotalTime>29</TotalTime>
  <Words>1242</Words>
  <Application>Microsoft Office PowerPoint</Application>
  <PresentationFormat>Widescreen</PresentationFormat>
  <Paragraphs>103</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Avenir Next LT Pro</vt:lpstr>
      <vt:lpstr>Calibri</vt:lpstr>
      <vt:lpstr>Consolas</vt:lpstr>
      <vt:lpstr>Custom</vt:lpstr>
      <vt:lpstr>Cuisine rating by : ANDI TOGI</vt:lpstr>
      <vt:lpstr>Data card</vt:lpstr>
      <vt:lpstr>Key indicator</vt:lpstr>
      <vt:lpstr>analysis result​</vt:lpstr>
      <vt:lpstr>analysis result​</vt:lpstr>
      <vt:lpstr>analysis result​</vt:lpstr>
      <vt:lpstr>analysis result​</vt:lpstr>
      <vt:lpstr>analysis result​</vt:lpstr>
      <vt:lpstr>analysis result​</vt:lpstr>
      <vt:lpstr>analysis result​</vt:lpstr>
      <vt:lpstr>analysis result​</vt:lpstr>
      <vt:lpstr>analysis result​</vt:lpstr>
      <vt:lpstr>analysis result​</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andi togi</dc:creator>
  <cp:lastModifiedBy>andi togi</cp:lastModifiedBy>
  <cp:revision>1</cp:revision>
  <dcterms:created xsi:type="dcterms:W3CDTF">2025-01-20T13:58:36Z</dcterms:created>
  <dcterms:modified xsi:type="dcterms:W3CDTF">2025-01-20T14:28:22Z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